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5238"/>
  </p:normalViewPr>
  <p:slideViewPr>
    <p:cSldViewPr snapToGrid="0" snapToObjects="1">
      <p:cViewPr varScale="1">
        <p:scale>
          <a:sx n="123" d="100"/>
          <a:sy n="123" d="100"/>
        </p:scale>
        <p:origin x="80"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png>
</file>

<file path=ppt/media/image4.tiff>
</file>

<file path=ppt/media/image5.png>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12/3/2020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12/3/2020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12/3/2020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12/3/2020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12/3/2020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12/3/2020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12/3/2020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B879D-F090-F64D-99D6-144E46D2838A}"/>
              </a:ext>
            </a:extLst>
          </p:cNvPr>
          <p:cNvSpPr>
            <a:spLocks noGrp="1"/>
          </p:cNvSpPr>
          <p:nvPr>
            <p:ph type="ctrTitle"/>
          </p:nvPr>
        </p:nvSpPr>
        <p:spPr/>
        <p:txBody>
          <a:bodyPr/>
          <a:lstStyle/>
          <a:p>
            <a:r>
              <a:rPr lang="en-US"/>
              <a:t>Part-2: FUNCTIONS</a:t>
            </a:r>
            <a:endParaRPr lang="en-US" dirty="0"/>
          </a:p>
        </p:txBody>
      </p:sp>
      <p:sp>
        <p:nvSpPr>
          <p:cNvPr id="3" name="Subtitle 2">
            <a:extLst>
              <a:ext uri="{FF2B5EF4-FFF2-40B4-BE49-F238E27FC236}">
                <a16:creationId xmlns:a16="http://schemas.microsoft.com/office/drawing/2014/main" id="{1292D2D7-E3A1-5346-AAF4-AC5D15DA85D1}"/>
              </a:ext>
            </a:extLst>
          </p:cNvPr>
          <p:cNvSpPr>
            <a:spLocks noGrp="1"/>
          </p:cNvSpPr>
          <p:nvPr>
            <p:ph type="subTitle" idx="1"/>
          </p:nvPr>
        </p:nvSpPr>
        <p:spPr/>
        <p:txBody>
          <a:bodyPr/>
          <a:lstStyle/>
          <a:p>
            <a:r>
              <a:rPr lang="en-US" dirty="0"/>
              <a:t>ADVANCED EXAMPLES</a:t>
            </a:r>
          </a:p>
        </p:txBody>
      </p:sp>
    </p:spTree>
    <p:extLst>
      <p:ext uri="{BB962C8B-B14F-4D97-AF65-F5344CB8AC3E}">
        <p14:creationId xmlns:p14="http://schemas.microsoft.com/office/powerpoint/2010/main" val="807459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C0C54-3837-E541-8790-C725836E3535}"/>
              </a:ext>
            </a:extLst>
          </p:cNvPr>
          <p:cNvSpPr>
            <a:spLocks noGrp="1"/>
          </p:cNvSpPr>
          <p:nvPr>
            <p:ph type="title"/>
          </p:nvPr>
        </p:nvSpPr>
        <p:spPr/>
        <p:txBody>
          <a:bodyPr/>
          <a:lstStyle/>
          <a:p>
            <a:r>
              <a:rPr lang="en-US" dirty="0"/>
              <a:t>PROBLEM C</a:t>
            </a:r>
          </a:p>
        </p:txBody>
      </p:sp>
      <p:sp>
        <p:nvSpPr>
          <p:cNvPr id="3" name="Content Placeholder 2">
            <a:extLst>
              <a:ext uri="{FF2B5EF4-FFF2-40B4-BE49-F238E27FC236}">
                <a16:creationId xmlns:a16="http://schemas.microsoft.com/office/drawing/2014/main" id="{C64C7A89-8E43-F04A-BA7C-89F10FEABFCF}"/>
              </a:ext>
            </a:extLst>
          </p:cNvPr>
          <p:cNvSpPr>
            <a:spLocks noGrp="1"/>
          </p:cNvSpPr>
          <p:nvPr>
            <p:ph idx="1"/>
          </p:nvPr>
        </p:nvSpPr>
        <p:spPr>
          <a:xfrm>
            <a:off x="1371600" y="1642533"/>
            <a:ext cx="10566400" cy="4961467"/>
          </a:xfrm>
        </p:spPr>
        <p:txBody>
          <a:bodyPr>
            <a:normAutofit lnSpcReduction="10000"/>
          </a:bodyPr>
          <a:lstStyle/>
          <a:p>
            <a:pPr marL="0" indent="0">
              <a:buNone/>
            </a:pPr>
            <a:r>
              <a:rPr lang="en-IN" b="1" dirty="0"/>
              <a:t>Write a program using functions in Bash script to declare two variables of the same name – one global and one local.</a:t>
            </a:r>
          </a:p>
          <a:p>
            <a:pPr marL="0" indent="0">
              <a:buNone/>
            </a:pPr>
            <a:r>
              <a:rPr lang="en-IN" b="1" dirty="0"/>
              <a:t>Learning Outcome:</a:t>
            </a:r>
            <a:r>
              <a:rPr lang="en-IN" dirty="0"/>
              <a:t> As you are already aware, we can declare a variable inside a function as a local variable using the local keyword. This exercise will provide a deeper understanding of declaring the local variables and their use in a Bash script. </a:t>
            </a:r>
          </a:p>
          <a:p>
            <a:pPr lvl="0"/>
            <a:r>
              <a:rPr lang="en-IN" dirty="0"/>
              <a:t>In this program, we will define two variables, one inside the function, and the other outside it.</a:t>
            </a:r>
          </a:p>
          <a:p>
            <a:pPr lvl="0"/>
            <a:r>
              <a:rPr lang="en-IN" dirty="0"/>
              <a:t>Both of these variables will have an identical name, i.e. $</a:t>
            </a:r>
            <a:r>
              <a:rPr lang="en-IN" dirty="0" err="1"/>
              <a:t>tmp</a:t>
            </a:r>
            <a:r>
              <a:rPr lang="en-IN" dirty="0"/>
              <a:t>.</a:t>
            </a:r>
          </a:p>
          <a:p>
            <a:pPr lvl="0"/>
            <a:r>
              <a:rPr lang="en-IN" dirty="0"/>
              <a:t>The key point to note here is that since one of the $</a:t>
            </a:r>
            <a:r>
              <a:rPr lang="en-IN" dirty="0" err="1"/>
              <a:t>tmp</a:t>
            </a:r>
            <a:r>
              <a:rPr lang="en-IN" dirty="0"/>
              <a:t> variable is inside the function, and the other $</a:t>
            </a:r>
            <a:r>
              <a:rPr lang="en-IN" dirty="0" err="1"/>
              <a:t>tmp</a:t>
            </a:r>
            <a:r>
              <a:rPr lang="en-IN" dirty="0"/>
              <a:t> variable is outside the function, they will not affect each other, even if they have an identical name.</a:t>
            </a:r>
          </a:p>
          <a:p>
            <a:pPr lvl="0"/>
            <a:r>
              <a:rPr lang="en-IN" dirty="0"/>
              <a:t>Thus the $</a:t>
            </a:r>
            <a:r>
              <a:rPr lang="en-IN" dirty="0" err="1"/>
              <a:t>tmp</a:t>
            </a:r>
            <a:r>
              <a:rPr lang="en-IN" dirty="0"/>
              <a:t> variable inside the function will not affect the value of the $</a:t>
            </a:r>
            <a:r>
              <a:rPr lang="en-IN" dirty="0" err="1"/>
              <a:t>tmp</a:t>
            </a:r>
            <a:r>
              <a:rPr lang="en-IN" dirty="0"/>
              <a:t> variable outside the function.</a:t>
            </a:r>
          </a:p>
          <a:p>
            <a:pPr lvl="0"/>
            <a:r>
              <a:rPr lang="en-IN" dirty="0"/>
              <a:t>The local variable is only available to the function and its children (associated functions which the said function may call). It doesn’t affect the global state of the caller.</a:t>
            </a:r>
          </a:p>
          <a:p>
            <a:pPr marL="0" indent="0">
              <a:buNone/>
            </a:pPr>
            <a:endParaRPr lang="en-IN" dirty="0"/>
          </a:p>
          <a:p>
            <a:endParaRPr lang="en-US" dirty="0"/>
          </a:p>
        </p:txBody>
      </p:sp>
    </p:spTree>
    <p:extLst>
      <p:ext uri="{BB962C8B-B14F-4D97-AF65-F5344CB8AC3E}">
        <p14:creationId xmlns:p14="http://schemas.microsoft.com/office/powerpoint/2010/main" val="1837547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98945-DD69-4D4A-B011-1A8E560FAE8A}"/>
              </a:ext>
            </a:extLst>
          </p:cNvPr>
          <p:cNvSpPr>
            <a:spLocks noGrp="1"/>
          </p:cNvSpPr>
          <p:nvPr>
            <p:ph type="title"/>
          </p:nvPr>
        </p:nvSpPr>
        <p:spPr/>
        <p:txBody>
          <a:bodyPr/>
          <a:lstStyle/>
          <a:p>
            <a:r>
              <a:rPr lang="en-US" dirty="0"/>
              <a:t>PROBLEM C</a:t>
            </a:r>
            <a:br>
              <a:rPr lang="en-US" dirty="0"/>
            </a:br>
            <a:r>
              <a:rPr lang="en-US" sz="2800" dirty="0"/>
              <a:t>Pseudocode and Flowchart</a:t>
            </a:r>
            <a:endParaRPr lang="en-US" dirty="0"/>
          </a:p>
        </p:txBody>
      </p:sp>
      <p:sp>
        <p:nvSpPr>
          <p:cNvPr id="3" name="Content Placeholder 2">
            <a:extLst>
              <a:ext uri="{FF2B5EF4-FFF2-40B4-BE49-F238E27FC236}">
                <a16:creationId xmlns:a16="http://schemas.microsoft.com/office/drawing/2014/main" id="{F8FE5481-3A41-8A40-882E-57026527F8B5}"/>
              </a:ext>
            </a:extLst>
          </p:cNvPr>
          <p:cNvSpPr>
            <a:spLocks noGrp="1"/>
          </p:cNvSpPr>
          <p:nvPr>
            <p:ph idx="1"/>
          </p:nvPr>
        </p:nvSpPr>
        <p:spPr>
          <a:xfrm>
            <a:off x="1083733" y="2171700"/>
            <a:ext cx="5825067" cy="4318000"/>
          </a:xfrm>
          <a:ln>
            <a:solidFill>
              <a:prstClr val="black"/>
            </a:solidFill>
          </a:ln>
        </p:spPr>
        <p:txBody>
          <a:bodyPr>
            <a:normAutofit fontScale="85000" lnSpcReduction="10000"/>
          </a:bodyPr>
          <a:lstStyle/>
          <a:p>
            <a:pPr marL="0" indent="0">
              <a:buNone/>
            </a:pPr>
            <a:r>
              <a:rPr lang="en-US" dirty="0"/>
              <a:t>The following program will declare two variables with similar name – one local and one global, and assign the value 10 to the local variable, and 4 to the global variable.</a:t>
            </a:r>
          </a:p>
          <a:p>
            <a:pPr marL="0" indent="0">
              <a:buNone/>
            </a:pPr>
            <a:r>
              <a:rPr lang="en-US" dirty="0"/>
              <a:t> </a:t>
            </a:r>
          </a:p>
          <a:p>
            <a:pPr marL="0" indent="0">
              <a:buNone/>
            </a:pPr>
            <a:r>
              <a:rPr lang="en-US" dirty="0"/>
              <a:t>Define the function name()</a:t>
            </a:r>
          </a:p>
          <a:p>
            <a:pPr marL="0" indent="0">
              <a:buNone/>
            </a:pPr>
            <a:r>
              <a:rPr lang="en-US" dirty="0"/>
              <a:t>{</a:t>
            </a:r>
          </a:p>
          <a:p>
            <a:pPr marL="0" indent="0">
              <a:buNone/>
            </a:pPr>
            <a:r>
              <a:rPr lang="en-US" dirty="0"/>
              <a:t>define the condition for the local variable inside the function $</a:t>
            </a:r>
            <a:r>
              <a:rPr lang="en-US" dirty="0" err="1"/>
              <a:t>tmp</a:t>
            </a:r>
            <a:endParaRPr lang="en-US" dirty="0"/>
          </a:p>
          <a:p>
            <a:pPr marL="0" indent="0">
              <a:buNone/>
            </a:pPr>
            <a:r>
              <a:rPr lang="en-US" dirty="0"/>
              <a:t>display the value of the local variable $</a:t>
            </a:r>
            <a:r>
              <a:rPr lang="en-US" dirty="0" err="1"/>
              <a:t>tmp</a:t>
            </a:r>
            <a:endParaRPr lang="en-US" dirty="0"/>
          </a:p>
          <a:p>
            <a:pPr marL="0" indent="0">
              <a:buNone/>
            </a:pPr>
            <a:r>
              <a:rPr lang="en-US" dirty="0"/>
              <a:t>}</a:t>
            </a:r>
          </a:p>
          <a:p>
            <a:pPr marL="0" indent="0">
              <a:buNone/>
            </a:pPr>
            <a:r>
              <a:rPr lang="en-US" dirty="0"/>
              <a:t>Assign the value to the global variable=4</a:t>
            </a:r>
          </a:p>
          <a:p>
            <a:pPr marL="0" indent="0">
              <a:buNone/>
            </a:pPr>
            <a:r>
              <a:rPr lang="en-US" dirty="0"/>
              <a:t>Invoke the function</a:t>
            </a:r>
          </a:p>
          <a:p>
            <a:pPr marL="0" indent="0">
              <a:buNone/>
            </a:pPr>
            <a:r>
              <a:rPr lang="en-US" dirty="0"/>
              <a:t>Display the value of the global variable </a:t>
            </a:r>
            <a:r>
              <a:rPr lang="en-US" dirty="0" err="1"/>
              <a:t>tmp</a:t>
            </a:r>
            <a:r>
              <a:rPr lang="en-US" dirty="0"/>
              <a:t>.</a:t>
            </a:r>
          </a:p>
          <a:p>
            <a:endParaRPr lang="en-US" dirty="0"/>
          </a:p>
        </p:txBody>
      </p:sp>
      <p:pic>
        <p:nvPicPr>
          <p:cNvPr id="4" name="Picture 3">
            <a:extLst>
              <a:ext uri="{FF2B5EF4-FFF2-40B4-BE49-F238E27FC236}">
                <a16:creationId xmlns:a16="http://schemas.microsoft.com/office/drawing/2014/main" id="{636FB5B4-EFD1-064B-81B2-9BB4E21049F9}"/>
              </a:ext>
            </a:extLst>
          </p:cNvPr>
          <p:cNvPicPr/>
          <p:nvPr/>
        </p:nvPicPr>
        <p:blipFill>
          <a:blip r:embed="rId2"/>
          <a:stretch>
            <a:fillRect/>
          </a:stretch>
        </p:blipFill>
        <p:spPr>
          <a:xfrm>
            <a:off x="7353299" y="2510949"/>
            <a:ext cx="4449233" cy="3639502"/>
          </a:xfrm>
          <a:prstGeom prst="rect">
            <a:avLst/>
          </a:prstGeom>
        </p:spPr>
      </p:pic>
    </p:spTree>
    <p:extLst>
      <p:ext uri="{BB962C8B-B14F-4D97-AF65-F5344CB8AC3E}">
        <p14:creationId xmlns:p14="http://schemas.microsoft.com/office/powerpoint/2010/main" val="2376833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61DCB-FB5F-454C-B400-5FA5215A480A}"/>
              </a:ext>
            </a:extLst>
          </p:cNvPr>
          <p:cNvSpPr>
            <a:spLocks noGrp="1"/>
          </p:cNvSpPr>
          <p:nvPr>
            <p:ph type="title"/>
          </p:nvPr>
        </p:nvSpPr>
        <p:spPr>
          <a:xfrm>
            <a:off x="1371600" y="160866"/>
            <a:ext cx="9601200" cy="1485900"/>
          </a:xfrm>
        </p:spPr>
        <p:txBody>
          <a:bodyPr/>
          <a:lstStyle/>
          <a:p>
            <a:r>
              <a:rPr lang="en-US" dirty="0"/>
              <a:t>PROBLEM C</a:t>
            </a:r>
            <a:br>
              <a:rPr lang="en-US" dirty="0"/>
            </a:br>
            <a:r>
              <a:rPr lang="en-US" sz="2800" dirty="0"/>
              <a:t>Script and Output</a:t>
            </a:r>
            <a:endParaRPr lang="en-US" dirty="0"/>
          </a:p>
        </p:txBody>
      </p:sp>
      <p:sp>
        <p:nvSpPr>
          <p:cNvPr id="3" name="Content Placeholder 2">
            <a:extLst>
              <a:ext uri="{FF2B5EF4-FFF2-40B4-BE49-F238E27FC236}">
                <a16:creationId xmlns:a16="http://schemas.microsoft.com/office/drawing/2014/main" id="{5B978B97-9F5C-D140-A927-8E35A3E3FD52}"/>
              </a:ext>
            </a:extLst>
          </p:cNvPr>
          <p:cNvSpPr>
            <a:spLocks noGrp="1"/>
          </p:cNvSpPr>
          <p:nvPr>
            <p:ph idx="1"/>
          </p:nvPr>
        </p:nvSpPr>
        <p:spPr>
          <a:xfrm>
            <a:off x="3048000" y="1456267"/>
            <a:ext cx="6248400" cy="3581400"/>
          </a:xfrm>
          <a:ln>
            <a:solidFill>
              <a:prstClr val="black"/>
            </a:solidFill>
          </a:ln>
        </p:spPr>
        <p:txBody>
          <a:bodyPr>
            <a:normAutofit lnSpcReduction="10000"/>
          </a:bodyPr>
          <a:lstStyle/>
          <a:p>
            <a:pPr marL="0" indent="0">
              <a:buNone/>
            </a:pPr>
            <a:r>
              <a:rPr lang="en-US" dirty="0"/>
              <a:t>#!/bin/bash</a:t>
            </a:r>
          </a:p>
          <a:p>
            <a:pPr marL="0" indent="0">
              <a:buNone/>
            </a:pPr>
            <a:r>
              <a:rPr lang="en-US" dirty="0" err="1"/>
              <a:t>myfunc</a:t>
            </a:r>
            <a:r>
              <a:rPr lang="en-US" dirty="0"/>
              <a:t>() {</a:t>
            </a:r>
          </a:p>
          <a:p>
            <a:pPr marL="0" indent="0">
              <a:buNone/>
            </a:pPr>
            <a:r>
              <a:rPr lang="en-US" dirty="0"/>
              <a:t>	local </a:t>
            </a:r>
            <a:r>
              <a:rPr lang="en-US" dirty="0" err="1"/>
              <a:t>tmp</a:t>
            </a:r>
            <a:r>
              <a:rPr lang="en-US" dirty="0"/>
              <a:t>=$(($</a:t>
            </a:r>
            <a:r>
              <a:rPr lang="en-US" dirty="0" err="1"/>
              <a:t>tmp</a:t>
            </a:r>
            <a:r>
              <a:rPr lang="en-US" dirty="0"/>
              <a:t> + 10))</a:t>
            </a:r>
          </a:p>
          <a:p>
            <a:pPr marL="0" indent="0">
              <a:buNone/>
            </a:pPr>
            <a:r>
              <a:rPr lang="en-US" dirty="0"/>
              <a:t>	echo "The Temp from inside the function is $</a:t>
            </a:r>
            <a:r>
              <a:rPr lang="en-US" dirty="0" err="1"/>
              <a:t>tmp</a:t>
            </a:r>
            <a:r>
              <a:rPr lang="en-US" dirty="0"/>
              <a:t>"</a:t>
            </a:r>
          </a:p>
          <a:p>
            <a:pPr marL="0" indent="0">
              <a:buNone/>
            </a:pPr>
            <a:r>
              <a:rPr lang="en-US" dirty="0"/>
              <a:t>}</a:t>
            </a:r>
          </a:p>
          <a:p>
            <a:pPr marL="0" indent="0">
              <a:buNone/>
            </a:pPr>
            <a:r>
              <a:rPr lang="en-US" dirty="0" err="1"/>
              <a:t>tmp</a:t>
            </a:r>
            <a:r>
              <a:rPr lang="en-US" dirty="0"/>
              <a:t>=4</a:t>
            </a:r>
          </a:p>
          <a:p>
            <a:pPr marL="0" indent="0">
              <a:buNone/>
            </a:pPr>
            <a:r>
              <a:rPr lang="en-US" dirty="0" err="1"/>
              <a:t>myfunc</a:t>
            </a:r>
            <a:endParaRPr lang="en-US" dirty="0"/>
          </a:p>
          <a:p>
            <a:pPr marL="0" indent="0">
              <a:buNone/>
            </a:pPr>
            <a:r>
              <a:rPr lang="en-US" dirty="0"/>
              <a:t> echo "The temp from outside is $</a:t>
            </a:r>
            <a:r>
              <a:rPr lang="en-US" dirty="0" err="1"/>
              <a:t>tmp</a:t>
            </a:r>
            <a:r>
              <a:rPr lang="en-US" dirty="0"/>
              <a:t>"</a:t>
            </a:r>
          </a:p>
          <a:p>
            <a:endParaRPr lang="en-US" dirty="0"/>
          </a:p>
        </p:txBody>
      </p:sp>
      <p:pic>
        <p:nvPicPr>
          <p:cNvPr id="4" name="Picture 3">
            <a:extLst>
              <a:ext uri="{FF2B5EF4-FFF2-40B4-BE49-F238E27FC236}">
                <a16:creationId xmlns:a16="http://schemas.microsoft.com/office/drawing/2014/main" id="{AD5BE5C9-798D-8845-9C0B-3D25AC740D21}"/>
              </a:ext>
            </a:extLst>
          </p:cNvPr>
          <p:cNvPicPr/>
          <p:nvPr/>
        </p:nvPicPr>
        <p:blipFill>
          <a:blip r:embed="rId2"/>
          <a:stretch>
            <a:fillRect/>
          </a:stretch>
        </p:blipFill>
        <p:spPr>
          <a:xfrm>
            <a:off x="1651247" y="5207001"/>
            <a:ext cx="9863091" cy="1193800"/>
          </a:xfrm>
          <a:prstGeom prst="rect">
            <a:avLst/>
          </a:prstGeom>
        </p:spPr>
      </p:pic>
    </p:spTree>
    <p:extLst>
      <p:ext uri="{BB962C8B-B14F-4D97-AF65-F5344CB8AC3E}">
        <p14:creationId xmlns:p14="http://schemas.microsoft.com/office/powerpoint/2010/main" val="3089088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986B7-3B95-3046-B784-75B426605AD9}"/>
              </a:ext>
            </a:extLst>
          </p:cNvPr>
          <p:cNvSpPr>
            <a:spLocks noGrp="1"/>
          </p:cNvSpPr>
          <p:nvPr>
            <p:ph type="title"/>
          </p:nvPr>
        </p:nvSpPr>
        <p:spPr/>
        <p:txBody>
          <a:bodyPr/>
          <a:lstStyle/>
          <a:p>
            <a:r>
              <a:rPr lang="en-US" dirty="0"/>
              <a:t>PROBLEM D</a:t>
            </a:r>
          </a:p>
        </p:txBody>
      </p:sp>
      <p:sp>
        <p:nvSpPr>
          <p:cNvPr id="3" name="Content Placeholder 2">
            <a:extLst>
              <a:ext uri="{FF2B5EF4-FFF2-40B4-BE49-F238E27FC236}">
                <a16:creationId xmlns:a16="http://schemas.microsoft.com/office/drawing/2014/main" id="{01464E16-CA25-764F-A8F0-75EC212A21ED}"/>
              </a:ext>
            </a:extLst>
          </p:cNvPr>
          <p:cNvSpPr>
            <a:spLocks noGrp="1"/>
          </p:cNvSpPr>
          <p:nvPr>
            <p:ph idx="1"/>
          </p:nvPr>
        </p:nvSpPr>
        <p:spPr>
          <a:xfrm>
            <a:off x="1371599" y="1557867"/>
            <a:ext cx="10278533" cy="5063066"/>
          </a:xfrm>
        </p:spPr>
        <p:txBody>
          <a:bodyPr>
            <a:normAutofit fontScale="92500" lnSpcReduction="10000"/>
          </a:bodyPr>
          <a:lstStyle/>
          <a:p>
            <a:pPr marL="0" indent="0">
              <a:buNone/>
            </a:pPr>
            <a:r>
              <a:rPr lang="en-IN" b="1" dirty="0"/>
              <a:t>Use functions in Bash script to show recursion of a number till it reaches the maximum value of 5.</a:t>
            </a:r>
          </a:p>
          <a:p>
            <a:pPr marL="0" indent="0">
              <a:buNone/>
            </a:pPr>
            <a:r>
              <a:rPr lang="en-IN" b="1" dirty="0"/>
              <a:t>Learning Outcome:</a:t>
            </a:r>
            <a:r>
              <a:rPr lang="en-IN" dirty="0"/>
              <a:t> This exercise will allow students to understand recursion better, which will save them from the hassle of writing the same script repeatedly.</a:t>
            </a:r>
          </a:p>
          <a:p>
            <a:pPr lvl="0"/>
            <a:r>
              <a:rPr lang="en-IN" dirty="0"/>
              <a:t>First, we need to decide the base case for the recursion. We will add declare -</a:t>
            </a:r>
            <a:r>
              <a:rPr lang="en-IN" dirty="0" err="1"/>
              <a:t>i</a:t>
            </a:r>
            <a:r>
              <a:rPr lang="en-IN" dirty="0"/>
              <a:t> counter=0 in the beginning. The declare command in Bash allows you to update the attributes which are applied to the variables in your script. </a:t>
            </a:r>
          </a:p>
          <a:p>
            <a:pPr lvl="0"/>
            <a:r>
              <a:rPr lang="en-IN" dirty="0"/>
              <a:t>Now, wrap the </a:t>
            </a:r>
            <a:r>
              <a:rPr lang="en-IN" dirty="0" err="1"/>
              <a:t>recurse</a:t>
            </a:r>
            <a:r>
              <a:rPr lang="en-IN" dirty="0"/>
              <a:t> command in the function with an if statement for limiting the recursion.</a:t>
            </a:r>
          </a:p>
          <a:p>
            <a:pPr lvl="0"/>
            <a:r>
              <a:rPr lang="en-IN" dirty="0"/>
              <a:t>We define the condition of the if statement as $counter -</a:t>
            </a:r>
            <a:r>
              <a:rPr lang="en-IN" dirty="0" err="1"/>
              <a:t>lt</a:t>
            </a:r>
            <a:r>
              <a:rPr lang="en-IN" dirty="0"/>
              <a:t> 5.</a:t>
            </a:r>
          </a:p>
          <a:p>
            <a:pPr lvl="0"/>
            <a:r>
              <a:rPr lang="en-IN" dirty="0"/>
              <a:t>The function will </a:t>
            </a:r>
            <a:r>
              <a:rPr lang="en-IN" dirty="0" err="1"/>
              <a:t>recurse</a:t>
            </a:r>
            <a:r>
              <a:rPr lang="en-IN" dirty="0"/>
              <a:t> as long as the counter is less than 5.</a:t>
            </a:r>
          </a:p>
          <a:p>
            <a:pPr lvl="0"/>
            <a:r>
              <a:rPr lang="en-IN" dirty="0"/>
              <a:t>We need to increment count for ensuring that it is increasing. Thus, we will add ((counter++)). Add it before the </a:t>
            </a:r>
            <a:r>
              <a:rPr lang="en-IN" dirty="0" err="1"/>
              <a:t>recurse</a:t>
            </a:r>
            <a:r>
              <a:rPr lang="en-IN" dirty="0"/>
              <a:t> command.</a:t>
            </a:r>
          </a:p>
          <a:p>
            <a:pPr lvl="0"/>
            <a:r>
              <a:rPr lang="en-IN" dirty="0"/>
              <a:t>A common mistake done by many is adding incrementation after the </a:t>
            </a:r>
            <a:r>
              <a:rPr lang="en-IN" dirty="0" err="1"/>
              <a:t>recurse</a:t>
            </a:r>
            <a:r>
              <a:rPr lang="en-IN" dirty="0"/>
              <a:t> command. If you add ((counter++)) after the </a:t>
            </a:r>
            <a:r>
              <a:rPr lang="en-IN" dirty="0" err="1"/>
              <a:t>recurse</a:t>
            </a:r>
            <a:r>
              <a:rPr lang="en-IN" dirty="0"/>
              <a:t> command, it will be of no use. It is so because the script will keep </a:t>
            </a:r>
            <a:r>
              <a:rPr lang="en-IN" dirty="0" err="1"/>
              <a:t>recursing</a:t>
            </a:r>
            <a:r>
              <a:rPr lang="en-IN" dirty="0"/>
              <a:t> before it reaches the incrementation. The count will never increase and shell will never exit the recursion.</a:t>
            </a:r>
          </a:p>
          <a:p>
            <a:endParaRPr lang="en-US" dirty="0"/>
          </a:p>
        </p:txBody>
      </p:sp>
    </p:spTree>
    <p:extLst>
      <p:ext uri="{BB962C8B-B14F-4D97-AF65-F5344CB8AC3E}">
        <p14:creationId xmlns:p14="http://schemas.microsoft.com/office/powerpoint/2010/main" val="2124304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F81D2-B20B-A34D-B281-71AAE57CCABE}"/>
              </a:ext>
            </a:extLst>
          </p:cNvPr>
          <p:cNvSpPr>
            <a:spLocks noGrp="1"/>
          </p:cNvSpPr>
          <p:nvPr>
            <p:ph type="title"/>
          </p:nvPr>
        </p:nvSpPr>
        <p:spPr/>
        <p:txBody>
          <a:bodyPr/>
          <a:lstStyle/>
          <a:p>
            <a:r>
              <a:rPr lang="en-US" dirty="0"/>
              <a:t>PROBLEM D</a:t>
            </a:r>
            <a:br>
              <a:rPr lang="en-US" dirty="0"/>
            </a:br>
            <a:r>
              <a:rPr lang="en-US" sz="2800" dirty="0"/>
              <a:t>Pseudocode and Flowchart</a:t>
            </a:r>
          </a:p>
        </p:txBody>
      </p:sp>
      <p:sp>
        <p:nvSpPr>
          <p:cNvPr id="3" name="Content Placeholder 2">
            <a:extLst>
              <a:ext uri="{FF2B5EF4-FFF2-40B4-BE49-F238E27FC236}">
                <a16:creationId xmlns:a16="http://schemas.microsoft.com/office/drawing/2014/main" id="{1BDA42FF-6BFE-754E-912B-64EE8FCC425A}"/>
              </a:ext>
            </a:extLst>
          </p:cNvPr>
          <p:cNvSpPr>
            <a:spLocks noGrp="1"/>
          </p:cNvSpPr>
          <p:nvPr>
            <p:ph idx="1"/>
          </p:nvPr>
        </p:nvSpPr>
        <p:spPr>
          <a:xfrm>
            <a:off x="849842" y="2094653"/>
            <a:ext cx="6062133" cy="4572000"/>
          </a:xfrm>
          <a:ln>
            <a:solidFill>
              <a:prstClr val="black"/>
            </a:solidFill>
          </a:ln>
        </p:spPr>
        <p:txBody>
          <a:bodyPr>
            <a:normAutofit fontScale="85000" lnSpcReduction="20000"/>
          </a:bodyPr>
          <a:lstStyle/>
          <a:p>
            <a:pPr marL="0" indent="0">
              <a:buNone/>
            </a:pPr>
            <a:r>
              <a:rPr lang="en-US" dirty="0"/>
              <a:t>The following script will </a:t>
            </a:r>
            <a:r>
              <a:rPr lang="en-US" dirty="0" err="1"/>
              <a:t>recurse</a:t>
            </a:r>
            <a:r>
              <a:rPr lang="en-US" dirty="0"/>
              <a:t> a number till it is less than 5 and will stop executing when the number reaches the value 5.  </a:t>
            </a:r>
          </a:p>
          <a:p>
            <a:pPr marL="0" indent="0">
              <a:buNone/>
            </a:pPr>
            <a:r>
              <a:rPr lang="en-US" dirty="0"/>
              <a:t>Use the declare command to decide the base case for the recursion i.e. counter=0</a:t>
            </a:r>
          </a:p>
          <a:p>
            <a:pPr marL="0" indent="0">
              <a:buNone/>
            </a:pPr>
            <a:r>
              <a:rPr lang="en-US" dirty="0"/>
              <a:t>define the function name()</a:t>
            </a:r>
          </a:p>
          <a:p>
            <a:pPr marL="0" indent="0">
              <a:buNone/>
            </a:pPr>
            <a:r>
              <a:rPr lang="en-US" dirty="0"/>
              <a:t>{</a:t>
            </a:r>
          </a:p>
          <a:p>
            <a:pPr marL="0" indent="0">
              <a:buNone/>
            </a:pPr>
            <a:r>
              <a:rPr lang="en-US" dirty="0"/>
              <a:t>increment the counter</a:t>
            </a:r>
          </a:p>
          <a:p>
            <a:pPr marL="0" indent="0">
              <a:buNone/>
            </a:pPr>
            <a:r>
              <a:rPr lang="en-US" dirty="0"/>
              <a:t>define the condition (counter less than 5) inside the if statement</a:t>
            </a:r>
          </a:p>
          <a:p>
            <a:pPr marL="0" indent="0">
              <a:buNone/>
            </a:pPr>
            <a:r>
              <a:rPr lang="en-US" dirty="0"/>
              <a:t>then</a:t>
            </a:r>
          </a:p>
          <a:p>
            <a:pPr marL="0" indent="0">
              <a:buNone/>
            </a:pPr>
            <a:r>
              <a:rPr lang="en-US" dirty="0"/>
              <a:t>display the value of counter</a:t>
            </a:r>
          </a:p>
          <a:p>
            <a:pPr marL="0" indent="0">
              <a:buNone/>
            </a:pPr>
            <a:r>
              <a:rPr lang="en-US" dirty="0"/>
              <a:t>invoke the function</a:t>
            </a:r>
          </a:p>
          <a:p>
            <a:pPr marL="0" indent="0">
              <a:buNone/>
            </a:pPr>
            <a:r>
              <a:rPr lang="en-US" dirty="0"/>
              <a:t>fi</a:t>
            </a:r>
          </a:p>
          <a:p>
            <a:pPr marL="0" indent="0">
              <a:buNone/>
            </a:pPr>
            <a:r>
              <a:rPr lang="en-US" dirty="0"/>
              <a:t>}</a:t>
            </a:r>
          </a:p>
          <a:p>
            <a:pPr marL="0" indent="0">
              <a:buNone/>
            </a:pPr>
            <a:r>
              <a:rPr lang="en-US" dirty="0"/>
              <a:t>invoke the function</a:t>
            </a:r>
          </a:p>
          <a:p>
            <a:endParaRPr lang="en-US" dirty="0"/>
          </a:p>
        </p:txBody>
      </p:sp>
      <p:pic>
        <p:nvPicPr>
          <p:cNvPr id="4" name="Picture 3">
            <a:extLst>
              <a:ext uri="{FF2B5EF4-FFF2-40B4-BE49-F238E27FC236}">
                <a16:creationId xmlns:a16="http://schemas.microsoft.com/office/drawing/2014/main" id="{83BB1A1C-D9E5-C14C-AD93-210C44BB8FD1}"/>
              </a:ext>
            </a:extLst>
          </p:cNvPr>
          <p:cNvPicPr/>
          <p:nvPr/>
        </p:nvPicPr>
        <p:blipFill>
          <a:blip r:embed="rId2"/>
          <a:stretch>
            <a:fillRect/>
          </a:stretch>
        </p:blipFill>
        <p:spPr>
          <a:xfrm>
            <a:off x="7433733" y="2074333"/>
            <a:ext cx="4060825" cy="4592320"/>
          </a:xfrm>
          <a:prstGeom prst="rect">
            <a:avLst/>
          </a:prstGeom>
        </p:spPr>
      </p:pic>
    </p:spTree>
    <p:extLst>
      <p:ext uri="{BB962C8B-B14F-4D97-AF65-F5344CB8AC3E}">
        <p14:creationId xmlns:p14="http://schemas.microsoft.com/office/powerpoint/2010/main" val="11437259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2C1D3-16D3-5D4B-A953-37F2140485DA}"/>
              </a:ext>
            </a:extLst>
          </p:cNvPr>
          <p:cNvSpPr>
            <a:spLocks noGrp="1"/>
          </p:cNvSpPr>
          <p:nvPr>
            <p:ph type="title"/>
          </p:nvPr>
        </p:nvSpPr>
        <p:spPr>
          <a:xfrm>
            <a:off x="1253067" y="0"/>
            <a:ext cx="9601200" cy="1485900"/>
          </a:xfrm>
        </p:spPr>
        <p:txBody>
          <a:bodyPr/>
          <a:lstStyle/>
          <a:p>
            <a:r>
              <a:rPr lang="en-US" dirty="0"/>
              <a:t>PROBLEM D</a:t>
            </a:r>
            <a:br>
              <a:rPr lang="en-US" dirty="0"/>
            </a:br>
            <a:r>
              <a:rPr lang="en-US" sz="2800" dirty="0"/>
              <a:t>Script and Output</a:t>
            </a:r>
          </a:p>
        </p:txBody>
      </p:sp>
      <p:sp>
        <p:nvSpPr>
          <p:cNvPr id="3" name="Content Placeholder 2">
            <a:extLst>
              <a:ext uri="{FF2B5EF4-FFF2-40B4-BE49-F238E27FC236}">
                <a16:creationId xmlns:a16="http://schemas.microsoft.com/office/drawing/2014/main" id="{F27BF284-DEE8-0F49-8BD8-49A01AF86F0A}"/>
              </a:ext>
            </a:extLst>
          </p:cNvPr>
          <p:cNvSpPr>
            <a:spLocks noGrp="1"/>
          </p:cNvSpPr>
          <p:nvPr>
            <p:ph idx="1"/>
          </p:nvPr>
        </p:nvSpPr>
        <p:spPr>
          <a:xfrm>
            <a:off x="3767666" y="1100667"/>
            <a:ext cx="4809067" cy="4368800"/>
          </a:xfrm>
          <a:ln>
            <a:solidFill>
              <a:prstClr val="black"/>
            </a:solidFill>
          </a:ln>
        </p:spPr>
        <p:txBody>
          <a:bodyPr>
            <a:normAutofit fontScale="92500" lnSpcReduction="10000"/>
          </a:bodyPr>
          <a:lstStyle/>
          <a:p>
            <a:pPr marL="0" indent="0">
              <a:buNone/>
            </a:pPr>
            <a:r>
              <a:rPr lang="en-IN" dirty="0"/>
              <a:t>declare -</a:t>
            </a:r>
            <a:r>
              <a:rPr lang="en-IN" dirty="0" err="1"/>
              <a:t>i</a:t>
            </a:r>
            <a:r>
              <a:rPr lang="en-IN" dirty="0"/>
              <a:t> counter=0</a:t>
            </a:r>
          </a:p>
          <a:p>
            <a:pPr marL="0" indent="0">
              <a:buNone/>
            </a:pPr>
            <a:r>
              <a:rPr lang="en-IN" dirty="0" err="1"/>
              <a:t>script_recurse</a:t>
            </a:r>
            <a:r>
              <a:rPr lang="en-IN" dirty="0"/>
              <a:t>()</a:t>
            </a:r>
          </a:p>
          <a:p>
            <a:pPr marL="0" indent="0">
              <a:buNone/>
            </a:pPr>
            <a:r>
              <a:rPr lang="en-IN" dirty="0"/>
              <a:t>{</a:t>
            </a:r>
          </a:p>
          <a:p>
            <a:pPr marL="0" indent="0">
              <a:buNone/>
            </a:pPr>
            <a:r>
              <a:rPr lang="en-IN" dirty="0"/>
              <a:t>    ((counter++))</a:t>
            </a:r>
          </a:p>
          <a:p>
            <a:pPr marL="0" indent="0">
              <a:buNone/>
            </a:pPr>
            <a:r>
              <a:rPr lang="en-IN" dirty="0"/>
              <a:t>    if [ $counter -</a:t>
            </a:r>
            <a:r>
              <a:rPr lang="en-IN" dirty="0" err="1"/>
              <a:t>lt</a:t>
            </a:r>
            <a:r>
              <a:rPr lang="en-IN" dirty="0"/>
              <a:t> 5 ]</a:t>
            </a:r>
          </a:p>
          <a:p>
            <a:pPr marL="0" indent="0">
              <a:buNone/>
            </a:pPr>
            <a:r>
              <a:rPr lang="en-IN" dirty="0"/>
              <a:t>    then</a:t>
            </a:r>
          </a:p>
          <a:p>
            <a:pPr marL="0" indent="0">
              <a:buNone/>
            </a:pPr>
            <a:r>
              <a:rPr lang="en-IN" dirty="0"/>
              <a:t>        echo $counter</a:t>
            </a:r>
          </a:p>
          <a:p>
            <a:pPr marL="0" indent="0">
              <a:buNone/>
            </a:pPr>
            <a:r>
              <a:rPr lang="en-IN" dirty="0"/>
              <a:t>        </a:t>
            </a:r>
            <a:r>
              <a:rPr lang="en-IN" dirty="0" err="1"/>
              <a:t>script_recurse</a:t>
            </a:r>
            <a:endParaRPr lang="en-IN" dirty="0"/>
          </a:p>
          <a:p>
            <a:pPr marL="0" indent="0">
              <a:buNone/>
            </a:pPr>
            <a:r>
              <a:rPr lang="en-IN" dirty="0"/>
              <a:t>    fi</a:t>
            </a:r>
          </a:p>
          <a:p>
            <a:pPr marL="0" indent="0">
              <a:buNone/>
            </a:pPr>
            <a:r>
              <a:rPr lang="en-IN" dirty="0"/>
              <a:t>}</a:t>
            </a:r>
          </a:p>
          <a:p>
            <a:pPr marL="0" indent="0">
              <a:buNone/>
            </a:pPr>
            <a:r>
              <a:rPr lang="en-IN" dirty="0" err="1"/>
              <a:t>script_recurse</a:t>
            </a:r>
            <a:endParaRPr lang="en-IN" dirty="0"/>
          </a:p>
          <a:p>
            <a:endParaRPr lang="en-US" dirty="0"/>
          </a:p>
        </p:txBody>
      </p:sp>
      <p:pic>
        <p:nvPicPr>
          <p:cNvPr id="4" name="Picture 3">
            <a:extLst>
              <a:ext uri="{FF2B5EF4-FFF2-40B4-BE49-F238E27FC236}">
                <a16:creationId xmlns:a16="http://schemas.microsoft.com/office/drawing/2014/main" id="{D2C22EC8-D1D1-9C4D-A46F-94317E5ABF9B}"/>
              </a:ext>
            </a:extLst>
          </p:cNvPr>
          <p:cNvPicPr/>
          <p:nvPr/>
        </p:nvPicPr>
        <p:blipFill>
          <a:blip r:embed="rId2"/>
          <a:stretch>
            <a:fillRect/>
          </a:stretch>
        </p:blipFill>
        <p:spPr>
          <a:xfrm>
            <a:off x="2653241" y="5603663"/>
            <a:ext cx="7037916" cy="1135804"/>
          </a:xfrm>
          <a:prstGeom prst="rect">
            <a:avLst/>
          </a:prstGeom>
        </p:spPr>
      </p:pic>
    </p:spTree>
    <p:extLst>
      <p:ext uri="{BB962C8B-B14F-4D97-AF65-F5344CB8AC3E}">
        <p14:creationId xmlns:p14="http://schemas.microsoft.com/office/powerpoint/2010/main" val="20800539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B9BD7-03C1-7A44-9446-1ECD1E6AB79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A7920D3F-1397-5440-A160-7A3B99CA4AE0}"/>
              </a:ext>
            </a:extLst>
          </p:cNvPr>
          <p:cNvSpPr>
            <a:spLocks noGrp="1"/>
          </p:cNvSpPr>
          <p:nvPr>
            <p:ph idx="1"/>
          </p:nvPr>
        </p:nvSpPr>
        <p:spPr/>
        <p:txBody>
          <a:bodyPr/>
          <a:lstStyle/>
          <a:p>
            <a:pPr marL="0" indent="0">
              <a:buNone/>
            </a:pPr>
            <a:r>
              <a:rPr lang="en-US" dirty="0"/>
              <a:t>In this chapter, we have supplemented our basic knowledge of the functions and seen some complex programs regarding functions.</a:t>
            </a:r>
          </a:p>
          <a:p>
            <a:r>
              <a:rPr lang="en-US" dirty="0"/>
              <a:t>We saw how to declare arguments in a function and then return a value.</a:t>
            </a:r>
          </a:p>
          <a:p>
            <a:r>
              <a:rPr lang="en-US" dirty="0"/>
              <a:t>We discussed how to use return command as the exit status in a Bash function.</a:t>
            </a:r>
          </a:p>
          <a:p>
            <a:r>
              <a:rPr lang="en-US" dirty="0"/>
              <a:t>Then, we discussed how to assign names to local and global variables.</a:t>
            </a:r>
          </a:p>
          <a:p>
            <a:r>
              <a:rPr lang="en-US" dirty="0"/>
              <a:t>Finally, we saw a basic program on recursion in Bash function.</a:t>
            </a:r>
          </a:p>
        </p:txBody>
      </p:sp>
    </p:spTree>
    <p:extLst>
      <p:ext uri="{BB962C8B-B14F-4D97-AF65-F5344CB8AC3E}">
        <p14:creationId xmlns:p14="http://schemas.microsoft.com/office/powerpoint/2010/main" val="27195206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FFEEA-8982-114C-8A86-4D1AF72BEC6B}"/>
              </a:ext>
            </a:extLst>
          </p:cNvPr>
          <p:cNvSpPr>
            <a:spLocks noGrp="1"/>
          </p:cNvSpPr>
          <p:nvPr>
            <p:ph type="title"/>
          </p:nvPr>
        </p:nvSpPr>
        <p:spPr/>
        <p:txBody>
          <a:bodyPr/>
          <a:lstStyle/>
          <a:p>
            <a:r>
              <a:rPr lang="en-US" dirty="0"/>
              <a:t>QUICK REVISION</a:t>
            </a:r>
          </a:p>
        </p:txBody>
      </p:sp>
      <p:sp>
        <p:nvSpPr>
          <p:cNvPr id="3" name="Content Placeholder 2">
            <a:extLst>
              <a:ext uri="{FF2B5EF4-FFF2-40B4-BE49-F238E27FC236}">
                <a16:creationId xmlns:a16="http://schemas.microsoft.com/office/drawing/2014/main" id="{224543CD-CE89-0146-BE0D-2DA043FC19E8}"/>
              </a:ext>
            </a:extLst>
          </p:cNvPr>
          <p:cNvSpPr>
            <a:spLocks noGrp="1"/>
          </p:cNvSpPr>
          <p:nvPr>
            <p:ph idx="1"/>
          </p:nvPr>
        </p:nvSpPr>
        <p:spPr/>
        <p:txBody>
          <a:bodyPr/>
          <a:lstStyle/>
          <a:p>
            <a:r>
              <a:rPr lang="en-US" dirty="0"/>
              <a:t>In the previous chapter on  functions, we discussed the syntax and basics of how to use functions in a Bash script. </a:t>
            </a:r>
          </a:p>
          <a:p>
            <a:r>
              <a:rPr lang="en-US" dirty="0"/>
              <a:t>In this chapter, we will apply the gained knowledge from the previous chapter to write scripts using functions.</a:t>
            </a:r>
          </a:p>
          <a:p>
            <a:r>
              <a:rPr lang="en-IN" dirty="0"/>
              <a:t>You can think of functions as small scripts within a script. It is a small code which you can call many times in your script. </a:t>
            </a:r>
          </a:p>
          <a:p>
            <a:r>
              <a:rPr lang="en-IN" dirty="0"/>
              <a:t>Functions come in handy when you have certain tasks to perform several times.</a:t>
            </a:r>
          </a:p>
          <a:p>
            <a:r>
              <a:rPr lang="en-IN" dirty="0"/>
              <a:t>They save you from the hassle of writing the same code over and over again!</a:t>
            </a:r>
            <a:endParaRPr lang="en-US" dirty="0"/>
          </a:p>
        </p:txBody>
      </p:sp>
    </p:spTree>
    <p:extLst>
      <p:ext uri="{BB962C8B-B14F-4D97-AF65-F5344CB8AC3E}">
        <p14:creationId xmlns:p14="http://schemas.microsoft.com/office/powerpoint/2010/main" val="1057930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C80296-71A7-444B-8DFF-E774AF20C5D0}"/>
              </a:ext>
            </a:extLst>
          </p:cNvPr>
          <p:cNvSpPr>
            <a:spLocks noGrp="1"/>
          </p:cNvSpPr>
          <p:nvPr>
            <p:ph type="title"/>
          </p:nvPr>
        </p:nvSpPr>
        <p:spPr>
          <a:xfrm>
            <a:off x="1371600" y="249701"/>
            <a:ext cx="9601200" cy="1485900"/>
          </a:xfrm>
        </p:spPr>
        <p:txBody>
          <a:bodyPr/>
          <a:lstStyle/>
          <a:p>
            <a:r>
              <a:rPr lang="en-US" dirty="0"/>
              <a:t>PROBLEM A</a:t>
            </a:r>
          </a:p>
        </p:txBody>
      </p:sp>
      <p:sp>
        <p:nvSpPr>
          <p:cNvPr id="3" name="Content Placeholder 2">
            <a:extLst>
              <a:ext uri="{FF2B5EF4-FFF2-40B4-BE49-F238E27FC236}">
                <a16:creationId xmlns:a16="http://schemas.microsoft.com/office/drawing/2014/main" id="{577CADBC-E1CB-7648-871E-DEF29BFF0AC5}"/>
              </a:ext>
            </a:extLst>
          </p:cNvPr>
          <p:cNvSpPr>
            <a:spLocks noGrp="1"/>
          </p:cNvSpPr>
          <p:nvPr>
            <p:ph idx="1"/>
          </p:nvPr>
        </p:nvSpPr>
        <p:spPr>
          <a:xfrm>
            <a:off x="1371600" y="1428749"/>
            <a:ext cx="9601200" cy="4943916"/>
          </a:xfrm>
        </p:spPr>
        <p:txBody>
          <a:bodyPr>
            <a:normAutofit lnSpcReduction="10000"/>
          </a:bodyPr>
          <a:lstStyle/>
          <a:p>
            <a:pPr marL="0" indent="0">
              <a:buNone/>
            </a:pPr>
            <a:r>
              <a:rPr lang="en-IN" b="1" dirty="0"/>
              <a:t>Write a simple program using functions to pass multiple arguments to the program, and return the values.</a:t>
            </a:r>
          </a:p>
          <a:p>
            <a:pPr marL="0" indent="0">
              <a:buNone/>
            </a:pPr>
            <a:r>
              <a:rPr lang="en-IN" b="1" dirty="0"/>
              <a:t>Learning Outcome:</a:t>
            </a:r>
            <a:r>
              <a:rPr lang="en-IN" dirty="0"/>
              <a:t> After this exercise, students will gain knowledge about how to pass arguments to the script. </a:t>
            </a:r>
            <a:endParaRPr lang="en-IN" b="1" dirty="0"/>
          </a:p>
          <a:p>
            <a:r>
              <a:rPr lang="en-IN" dirty="0"/>
              <a:t>For passing any number of arguments in the Bash function, you must insert them right after the function’s name.</a:t>
            </a:r>
          </a:p>
          <a:p>
            <a:pPr lvl="0"/>
            <a:r>
              <a:rPr lang="en-IN" dirty="0"/>
              <a:t>We will define the arguments as $1, $2, $3 ... $n. The console will access the given arguments in the same sequence, corresponding to the arguments’ position after the function’s name.</a:t>
            </a:r>
          </a:p>
          <a:p>
            <a:pPr lvl="0"/>
            <a:r>
              <a:rPr lang="en-IN" dirty="0"/>
              <a:t>You cannot define an argument with $0 because it is reserved for function’s name.</a:t>
            </a:r>
          </a:p>
          <a:p>
            <a:pPr lvl="0"/>
            <a:r>
              <a:rPr lang="en-IN" dirty="0"/>
              <a:t>You can use the $# variable for holding the positional arguments/ parameters provided to the function.</a:t>
            </a:r>
          </a:p>
          <a:p>
            <a:pPr lvl="0"/>
            <a:r>
              <a:rPr lang="en-IN" dirty="0"/>
              <a:t>For holding all the arguments/parameters provided to the function, use the $* and $@ variables.</a:t>
            </a:r>
          </a:p>
          <a:p>
            <a:endParaRPr lang="en-IN" dirty="0"/>
          </a:p>
          <a:p>
            <a:endParaRPr lang="en-US" dirty="0"/>
          </a:p>
        </p:txBody>
      </p:sp>
    </p:spTree>
    <p:extLst>
      <p:ext uri="{BB962C8B-B14F-4D97-AF65-F5344CB8AC3E}">
        <p14:creationId xmlns:p14="http://schemas.microsoft.com/office/powerpoint/2010/main" val="3555127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3929E-8DDB-B540-997B-59E43C9760DB}"/>
              </a:ext>
            </a:extLst>
          </p:cNvPr>
          <p:cNvSpPr>
            <a:spLocks noGrp="1"/>
          </p:cNvSpPr>
          <p:nvPr>
            <p:ph type="title"/>
          </p:nvPr>
        </p:nvSpPr>
        <p:spPr>
          <a:xfrm>
            <a:off x="1371600" y="221566"/>
            <a:ext cx="9601200" cy="1485900"/>
          </a:xfrm>
        </p:spPr>
        <p:txBody>
          <a:bodyPr/>
          <a:lstStyle/>
          <a:p>
            <a:r>
              <a:rPr lang="en-US" dirty="0"/>
              <a:t>PROBLEM A</a:t>
            </a:r>
            <a:br>
              <a:rPr lang="en-US" dirty="0"/>
            </a:br>
            <a:r>
              <a:rPr lang="en-US" sz="2800" dirty="0"/>
              <a:t>Pseudocode</a:t>
            </a:r>
          </a:p>
        </p:txBody>
      </p:sp>
      <p:sp>
        <p:nvSpPr>
          <p:cNvPr id="3" name="Content Placeholder 2">
            <a:extLst>
              <a:ext uri="{FF2B5EF4-FFF2-40B4-BE49-F238E27FC236}">
                <a16:creationId xmlns:a16="http://schemas.microsoft.com/office/drawing/2014/main" id="{9EC20032-1FED-CA4E-9B51-71AE98C4725F}"/>
              </a:ext>
            </a:extLst>
          </p:cNvPr>
          <p:cNvSpPr>
            <a:spLocks noGrp="1"/>
          </p:cNvSpPr>
          <p:nvPr>
            <p:ph idx="1"/>
          </p:nvPr>
        </p:nvSpPr>
        <p:spPr>
          <a:xfrm>
            <a:off x="1371600" y="1477108"/>
            <a:ext cx="9601200" cy="5008098"/>
          </a:xfrm>
          <a:ln>
            <a:solidFill>
              <a:schemeClr val="accent1"/>
            </a:solidFill>
          </a:ln>
        </p:spPr>
        <p:txBody>
          <a:bodyPr numCol="2">
            <a:normAutofit fontScale="92500" lnSpcReduction="20000"/>
          </a:bodyPr>
          <a:lstStyle/>
          <a:p>
            <a:pPr marL="0" indent="0">
              <a:lnSpc>
                <a:spcPct val="120000"/>
              </a:lnSpc>
              <a:buNone/>
            </a:pPr>
            <a:r>
              <a:rPr lang="en-US" sz="1800" dirty="0"/>
              <a:t>Define the function name()</a:t>
            </a:r>
          </a:p>
          <a:p>
            <a:pPr marL="0" indent="0">
              <a:lnSpc>
                <a:spcPct val="120000"/>
              </a:lnSpc>
              <a:buNone/>
            </a:pPr>
            <a:r>
              <a:rPr lang="en-US" sz="1800" dirty="0"/>
              <a:t>Pass argument number 1 to the function</a:t>
            </a:r>
          </a:p>
          <a:p>
            <a:pPr marL="0" indent="0">
              <a:lnSpc>
                <a:spcPct val="120000"/>
              </a:lnSpc>
              <a:buNone/>
            </a:pPr>
            <a:r>
              <a:rPr lang="en-US" sz="1800" dirty="0"/>
              <a:t>Pass argument number 2 to the function</a:t>
            </a:r>
          </a:p>
          <a:p>
            <a:pPr marL="0" indent="0">
              <a:lnSpc>
                <a:spcPct val="120000"/>
              </a:lnSpc>
              <a:buNone/>
            </a:pPr>
            <a:r>
              <a:rPr lang="en-US" sz="1800" dirty="0"/>
              <a:t>}</a:t>
            </a:r>
          </a:p>
          <a:p>
            <a:pPr marL="0" indent="0">
              <a:lnSpc>
                <a:spcPct val="120000"/>
              </a:lnSpc>
              <a:buNone/>
            </a:pPr>
            <a:r>
              <a:rPr lang="en-US" sz="1800" dirty="0"/>
              <a:t>invoke the function and assign values to argument 1 and argument 2</a:t>
            </a:r>
          </a:p>
          <a:p>
            <a:pPr marL="0" indent="0">
              <a:lnSpc>
                <a:spcPct val="120000"/>
              </a:lnSpc>
              <a:buNone/>
            </a:pPr>
            <a:r>
              <a:rPr lang="en-US" sz="1800" dirty="0"/>
              <a:t>Define the function name()</a:t>
            </a:r>
          </a:p>
          <a:p>
            <a:pPr marL="0" indent="0">
              <a:lnSpc>
                <a:spcPct val="120000"/>
              </a:lnSpc>
              <a:buNone/>
            </a:pPr>
            <a:r>
              <a:rPr lang="en-US" sz="1800" dirty="0"/>
              <a:t>{</a:t>
            </a:r>
          </a:p>
          <a:p>
            <a:pPr marL="0" indent="0">
              <a:lnSpc>
                <a:spcPct val="120000"/>
              </a:lnSpc>
              <a:buNone/>
            </a:pPr>
            <a:r>
              <a:rPr lang="en-US" sz="1800" dirty="0"/>
              <a:t>assign local value to argument 1</a:t>
            </a:r>
          </a:p>
          <a:p>
            <a:pPr marL="0" indent="0">
              <a:lnSpc>
                <a:spcPct val="120000"/>
              </a:lnSpc>
              <a:buNone/>
            </a:pPr>
            <a:r>
              <a:rPr lang="en-US" sz="1800" dirty="0"/>
              <a:t>assign local value to argument 2</a:t>
            </a:r>
          </a:p>
          <a:p>
            <a:pPr marL="0" indent="0">
              <a:lnSpc>
                <a:spcPct val="120000"/>
              </a:lnSpc>
              <a:buNone/>
            </a:pPr>
            <a:r>
              <a:rPr lang="en-US" sz="1800" dirty="0"/>
              <a:t>assign local sum = </a:t>
            </a:r>
            <a:r>
              <a:rPr lang="en-US" sz="1800" dirty="0" err="1"/>
              <a:t>arg</a:t>
            </a:r>
            <a:r>
              <a:rPr lang="en-US" sz="1800" dirty="0"/>
              <a:t> 1 + </a:t>
            </a:r>
            <a:r>
              <a:rPr lang="en-US" sz="1800" dirty="0" err="1"/>
              <a:t>arg</a:t>
            </a:r>
            <a:r>
              <a:rPr lang="en-US" sz="1800" dirty="0"/>
              <a:t> 2</a:t>
            </a:r>
          </a:p>
          <a:p>
            <a:pPr marL="0" indent="0">
              <a:lnSpc>
                <a:spcPct val="120000"/>
              </a:lnSpc>
              <a:buNone/>
            </a:pPr>
            <a:r>
              <a:rPr lang="en-US" sz="1800" dirty="0"/>
              <a:t>return the value of local sum</a:t>
            </a:r>
          </a:p>
          <a:p>
            <a:pPr marL="0" indent="0">
              <a:lnSpc>
                <a:spcPct val="120000"/>
              </a:lnSpc>
              <a:buNone/>
            </a:pPr>
            <a:r>
              <a:rPr lang="en-US" sz="1800" dirty="0"/>
              <a:t>}</a:t>
            </a:r>
          </a:p>
          <a:p>
            <a:pPr marL="0" indent="0">
              <a:lnSpc>
                <a:spcPct val="120000"/>
              </a:lnSpc>
              <a:buNone/>
            </a:pPr>
            <a:r>
              <a:rPr lang="en-US" sz="1800" dirty="0"/>
              <a:t>Define the function name()</a:t>
            </a:r>
          </a:p>
          <a:p>
            <a:pPr marL="0" indent="0">
              <a:lnSpc>
                <a:spcPct val="120000"/>
              </a:lnSpc>
              <a:buNone/>
            </a:pPr>
            <a:r>
              <a:rPr lang="en-US" sz="1800" dirty="0"/>
              <a:t>{</a:t>
            </a:r>
          </a:p>
          <a:p>
            <a:pPr marL="0" indent="0">
              <a:lnSpc>
                <a:spcPct val="120000"/>
              </a:lnSpc>
              <a:buNone/>
            </a:pPr>
            <a:r>
              <a:rPr lang="en-US" sz="1800" dirty="0"/>
              <a:t>Pass argument number 1 to the function</a:t>
            </a:r>
          </a:p>
          <a:p>
            <a:pPr marL="0" indent="0">
              <a:lnSpc>
                <a:spcPct val="120000"/>
              </a:lnSpc>
              <a:buNone/>
            </a:pPr>
            <a:r>
              <a:rPr lang="en-US" sz="1800" dirty="0"/>
              <a:t>Pass argument number 2 to the function</a:t>
            </a:r>
          </a:p>
          <a:p>
            <a:pPr marL="0" indent="0">
              <a:lnSpc>
                <a:spcPct val="120000"/>
              </a:lnSpc>
              <a:buNone/>
            </a:pPr>
            <a:r>
              <a:rPr lang="en-US" sz="1800" dirty="0"/>
              <a:t>return the value of </a:t>
            </a:r>
            <a:r>
              <a:rPr lang="en-US" sz="1800" dirty="0" err="1"/>
              <a:t>su</a:t>
            </a:r>
            <a:endParaRPr lang="en-US" sz="1800" dirty="0"/>
          </a:p>
          <a:p>
            <a:pPr marL="0" indent="0">
              <a:lnSpc>
                <a:spcPct val="120000"/>
              </a:lnSpc>
              <a:buNone/>
            </a:pPr>
            <a:r>
              <a:rPr lang="en-US" sz="1800" dirty="0"/>
              <a:t>assign value to n1</a:t>
            </a:r>
          </a:p>
          <a:p>
            <a:pPr marL="0" indent="0">
              <a:lnSpc>
                <a:spcPct val="120000"/>
              </a:lnSpc>
              <a:buNone/>
            </a:pPr>
            <a:r>
              <a:rPr lang="en-US" sz="1800" dirty="0"/>
              <a:t>assign value to n2</a:t>
            </a:r>
          </a:p>
          <a:p>
            <a:pPr marL="0" indent="0">
              <a:lnSpc>
                <a:spcPct val="120000"/>
              </a:lnSpc>
              <a:buNone/>
            </a:pPr>
            <a:r>
              <a:rPr lang="en-US" sz="1800" dirty="0"/>
              <a:t>invoke the function by assigning values n1 to argument 1 and n2 to argument 2</a:t>
            </a:r>
          </a:p>
          <a:p>
            <a:pPr marL="0" indent="0">
              <a:lnSpc>
                <a:spcPct val="120000"/>
              </a:lnSpc>
              <a:buNone/>
            </a:pPr>
            <a:r>
              <a:rPr lang="en-US" sz="1800" dirty="0"/>
              <a:t>Display the result</a:t>
            </a:r>
          </a:p>
        </p:txBody>
      </p:sp>
    </p:spTree>
    <p:extLst>
      <p:ext uri="{BB962C8B-B14F-4D97-AF65-F5344CB8AC3E}">
        <p14:creationId xmlns:p14="http://schemas.microsoft.com/office/powerpoint/2010/main" val="3668178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0F67C-6072-7542-A367-5C21A1A99127}"/>
              </a:ext>
            </a:extLst>
          </p:cNvPr>
          <p:cNvSpPr>
            <a:spLocks noGrp="1"/>
          </p:cNvSpPr>
          <p:nvPr>
            <p:ph type="title"/>
          </p:nvPr>
        </p:nvSpPr>
        <p:spPr/>
        <p:txBody>
          <a:bodyPr/>
          <a:lstStyle/>
          <a:p>
            <a:r>
              <a:rPr lang="en-US" dirty="0"/>
              <a:t>PROBLEM A</a:t>
            </a:r>
            <a:br>
              <a:rPr lang="en-US" dirty="0"/>
            </a:br>
            <a:r>
              <a:rPr lang="en-US" sz="2800" dirty="0"/>
              <a:t>Script</a:t>
            </a:r>
          </a:p>
        </p:txBody>
      </p:sp>
      <p:sp>
        <p:nvSpPr>
          <p:cNvPr id="3" name="Content Placeholder 2">
            <a:extLst>
              <a:ext uri="{FF2B5EF4-FFF2-40B4-BE49-F238E27FC236}">
                <a16:creationId xmlns:a16="http://schemas.microsoft.com/office/drawing/2014/main" id="{47FDD4D4-F361-414E-836A-B9C7D4BBC2B1}"/>
              </a:ext>
            </a:extLst>
          </p:cNvPr>
          <p:cNvSpPr>
            <a:spLocks noGrp="1"/>
          </p:cNvSpPr>
          <p:nvPr>
            <p:ph idx="1"/>
          </p:nvPr>
        </p:nvSpPr>
        <p:spPr>
          <a:xfrm>
            <a:off x="1371599" y="1800665"/>
            <a:ext cx="9995095" cy="4642338"/>
          </a:xfrm>
          <a:ln>
            <a:solidFill>
              <a:schemeClr val="accent1"/>
            </a:solidFill>
          </a:ln>
        </p:spPr>
        <p:txBody>
          <a:bodyPr numCol="2">
            <a:normAutofit fontScale="40000" lnSpcReduction="20000"/>
          </a:bodyPr>
          <a:lstStyle/>
          <a:p>
            <a:pPr marL="0" indent="0">
              <a:lnSpc>
                <a:spcPct val="120000"/>
              </a:lnSpc>
              <a:buNone/>
            </a:pPr>
            <a:r>
              <a:rPr lang="en-US" sz="4000" dirty="0"/>
              <a:t>function foo(){</a:t>
            </a:r>
          </a:p>
          <a:p>
            <a:pPr marL="0" indent="0">
              <a:lnSpc>
                <a:spcPct val="120000"/>
              </a:lnSpc>
              <a:buNone/>
            </a:pPr>
            <a:r>
              <a:rPr lang="en-US" sz="4000" dirty="0"/>
              <a:t>   echo $1</a:t>
            </a:r>
          </a:p>
          <a:p>
            <a:pPr marL="0" indent="0">
              <a:lnSpc>
                <a:spcPct val="120000"/>
              </a:lnSpc>
              <a:buNone/>
            </a:pPr>
            <a:r>
              <a:rPr lang="en-US" sz="4000" dirty="0"/>
              <a:t>   echo $2</a:t>
            </a:r>
          </a:p>
          <a:p>
            <a:pPr marL="0" indent="0">
              <a:lnSpc>
                <a:spcPct val="120000"/>
              </a:lnSpc>
              <a:buNone/>
            </a:pPr>
            <a:r>
              <a:rPr lang="en-US" sz="4000" dirty="0"/>
              <a:t>}</a:t>
            </a:r>
          </a:p>
          <a:p>
            <a:pPr marL="0" indent="0">
              <a:lnSpc>
                <a:spcPct val="120000"/>
              </a:lnSpc>
              <a:buNone/>
            </a:pPr>
            <a:r>
              <a:rPr lang="en-US" sz="4000" dirty="0"/>
              <a:t>foo 10 20;</a:t>
            </a:r>
          </a:p>
          <a:p>
            <a:pPr marL="0" indent="0">
              <a:lnSpc>
                <a:spcPct val="120000"/>
              </a:lnSpc>
              <a:buNone/>
            </a:pPr>
            <a:r>
              <a:rPr lang="en-US" sz="4000" dirty="0"/>
              <a:t>foo john doe</a:t>
            </a:r>
          </a:p>
          <a:p>
            <a:pPr marL="0" indent="0">
              <a:lnSpc>
                <a:spcPct val="120000"/>
              </a:lnSpc>
              <a:buNone/>
            </a:pPr>
            <a:r>
              <a:rPr lang="en-US" sz="4000" dirty="0"/>
              <a:t>function foo(){</a:t>
            </a:r>
          </a:p>
          <a:p>
            <a:pPr marL="0" indent="0">
              <a:lnSpc>
                <a:spcPct val="120000"/>
              </a:lnSpc>
              <a:buNone/>
            </a:pPr>
            <a:r>
              <a:rPr lang="en-US" sz="4000" dirty="0"/>
              <a:t>   local a=$1</a:t>
            </a:r>
          </a:p>
          <a:p>
            <a:pPr marL="0" indent="0">
              <a:lnSpc>
                <a:spcPct val="120000"/>
              </a:lnSpc>
              <a:buNone/>
            </a:pPr>
            <a:r>
              <a:rPr lang="en-US" sz="4000" dirty="0"/>
              <a:t>   local b=$2</a:t>
            </a:r>
          </a:p>
          <a:p>
            <a:pPr marL="0" indent="0">
              <a:lnSpc>
                <a:spcPct val="120000"/>
              </a:lnSpc>
              <a:buNone/>
            </a:pPr>
            <a:r>
              <a:rPr lang="en-US" sz="4000" dirty="0"/>
              <a:t>   local sum=$((a + b))</a:t>
            </a:r>
          </a:p>
          <a:p>
            <a:pPr marL="0" indent="0">
              <a:lnSpc>
                <a:spcPct val="120000"/>
              </a:lnSpc>
              <a:buNone/>
            </a:pPr>
            <a:r>
              <a:rPr lang="en-US" sz="4000" dirty="0"/>
              <a:t>   return $sum;</a:t>
            </a:r>
          </a:p>
          <a:p>
            <a:pPr marL="0" indent="0">
              <a:lnSpc>
                <a:spcPct val="120000"/>
              </a:lnSpc>
              <a:buNone/>
            </a:pPr>
            <a:r>
              <a:rPr lang="en-US" sz="4000" dirty="0"/>
              <a:t>}</a:t>
            </a:r>
          </a:p>
          <a:p>
            <a:pPr marL="0" indent="0">
              <a:lnSpc>
                <a:spcPct val="120000"/>
              </a:lnSpc>
              <a:buNone/>
            </a:pPr>
            <a:r>
              <a:rPr lang="en-US" sz="4000" dirty="0"/>
              <a:t>function foo(){</a:t>
            </a:r>
          </a:p>
          <a:p>
            <a:pPr marL="0" indent="0">
              <a:lnSpc>
                <a:spcPct val="120000"/>
              </a:lnSpc>
              <a:buNone/>
            </a:pPr>
            <a:r>
              <a:rPr lang="en-US" sz="4000" dirty="0"/>
              <a:t>   echo $1</a:t>
            </a:r>
          </a:p>
          <a:p>
            <a:pPr marL="0" indent="0">
              <a:lnSpc>
                <a:spcPct val="120000"/>
              </a:lnSpc>
              <a:buNone/>
            </a:pPr>
            <a:r>
              <a:rPr lang="en-US" sz="4000" dirty="0"/>
              <a:t>   echo $2</a:t>
            </a:r>
          </a:p>
          <a:p>
            <a:pPr marL="0" indent="0">
              <a:lnSpc>
                <a:spcPct val="120000"/>
              </a:lnSpc>
              <a:buNone/>
            </a:pPr>
            <a:r>
              <a:rPr lang="en-US" sz="4000" dirty="0"/>
              <a:t>   return $(($1+$2));</a:t>
            </a:r>
          </a:p>
          <a:p>
            <a:pPr marL="0" indent="0">
              <a:lnSpc>
                <a:spcPct val="120000"/>
              </a:lnSpc>
              <a:buNone/>
            </a:pPr>
            <a:r>
              <a:rPr lang="en-US" sz="4000" dirty="0"/>
              <a:t>}</a:t>
            </a:r>
          </a:p>
          <a:p>
            <a:pPr marL="0" indent="0">
              <a:lnSpc>
                <a:spcPct val="120000"/>
              </a:lnSpc>
              <a:buNone/>
            </a:pPr>
            <a:r>
              <a:rPr lang="en-US" sz="4000" dirty="0"/>
              <a:t>n1=10</a:t>
            </a:r>
          </a:p>
          <a:p>
            <a:pPr marL="0" indent="0">
              <a:lnSpc>
                <a:spcPct val="120000"/>
              </a:lnSpc>
              <a:buNone/>
            </a:pPr>
            <a:r>
              <a:rPr lang="en-US" sz="4000" dirty="0"/>
              <a:t>n2=20</a:t>
            </a:r>
          </a:p>
          <a:p>
            <a:pPr marL="0" indent="0">
              <a:lnSpc>
                <a:spcPct val="120000"/>
              </a:lnSpc>
              <a:buNone/>
            </a:pPr>
            <a:r>
              <a:rPr lang="en-US" sz="4000" dirty="0"/>
              <a:t>foo n1 n2;</a:t>
            </a:r>
          </a:p>
          <a:p>
            <a:pPr marL="0" indent="0">
              <a:lnSpc>
                <a:spcPct val="120000"/>
              </a:lnSpc>
              <a:buNone/>
            </a:pPr>
            <a:r>
              <a:rPr lang="en-US" sz="4000" dirty="0"/>
              <a:t>echo "$n1 + $n2 = $?";</a:t>
            </a:r>
          </a:p>
          <a:p>
            <a:pPr marL="0" indent="0">
              <a:lnSpc>
                <a:spcPct val="120000"/>
              </a:lnSpc>
              <a:buNone/>
            </a:pPr>
            <a:r>
              <a:rPr lang="en-US" sz="4000" dirty="0"/>
              <a:t> </a:t>
            </a:r>
          </a:p>
          <a:p>
            <a:endParaRPr lang="en-US" dirty="0"/>
          </a:p>
        </p:txBody>
      </p:sp>
    </p:spTree>
    <p:extLst>
      <p:ext uri="{BB962C8B-B14F-4D97-AF65-F5344CB8AC3E}">
        <p14:creationId xmlns:p14="http://schemas.microsoft.com/office/powerpoint/2010/main" val="508049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A7210-9979-AC4E-88C2-3DC2F789D3D2}"/>
              </a:ext>
            </a:extLst>
          </p:cNvPr>
          <p:cNvSpPr>
            <a:spLocks noGrp="1"/>
          </p:cNvSpPr>
          <p:nvPr>
            <p:ph type="title"/>
          </p:nvPr>
        </p:nvSpPr>
        <p:spPr/>
        <p:txBody>
          <a:bodyPr/>
          <a:lstStyle/>
          <a:p>
            <a:r>
              <a:rPr lang="en-US" dirty="0"/>
              <a:t>PROBLEM A</a:t>
            </a:r>
            <a:br>
              <a:rPr lang="en-US" dirty="0"/>
            </a:br>
            <a:r>
              <a:rPr lang="en-US" sz="2800" dirty="0"/>
              <a:t>Flowchart and Output</a:t>
            </a:r>
          </a:p>
        </p:txBody>
      </p:sp>
      <p:pic>
        <p:nvPicPr>
          <p:cNvPr id="4" name="Picture 3">
            <a:extLst>
              <a:ext uri="{FF2B5EF4-FFF2-40B4-BE49-F238E27FC236}">
                <a16:creationId xmlns:a16="http://schemas.microsoft.com/office/drawing/2014/main" id="{76BBACE1-89E2-D046-B3D0-54A361A2656F}"/>
              </a:ext>
            </a:extLst>
          </p:cNvPr>
          <p:cNvPicPr/>
          <p:nvPr/>
        </p:nvPicPr>
        <p:blipFill>
          <a:blip r:embed="rId2"/>
          <a:stretch>
            <a:fillRect/>
          </a:stretch>
        </p:blipFill>
        <p:spPr>
          <a:xfrm>
            <a:off x="1156016" y="2171700"/>
            <a:ext cx="3885565" cy="4262755"/>
          </a:xfrm>
          <a:prstGeom prst="rect">
            <a:avLst/>
          </a:prstGeom>
        </p:spPr>
      </p:pic>
      <p:sp>
        <p:nvSpPr>
          <p:cNvPr id="5" name="Text Box 2">
            <a:extLst>
              <a:ext uri="{FF2B5EF4-FFF2-40B4-BE49-F238E27FC236}">
                <a16:creationId xmlns:a16="http://schemas.microsoft.com/office/drawing/2014/main" id="{2AA9170F-1876-534F-9A79-6E3BBF521B44}"/>
              </a:ext>
            </a:extLst>
          </p:cNvPr>
          <p:cNvSpPr txBox="1"/>
          <p:nvPr/>
        </p:nvSpPr>
        <p:spPr>
          <a:xfrm>
            <a:off x="5316642" y="3098800"/>
            <a:ext cx="6452023" cy="1460817"/>
          </a:xfrm>
          <a:prstGeom prst="rect">
            <a:avLst/>
          </a:prstGeom>
          <a:solidFill>
            <a:schemeClr val="tx1"/>
          </a:solidFill>
          <a:ln w="6350">
            <a:solidFill>
              <a:prstClr val="black"/>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US" sz="2400" dirty="0">
                <a:solidFill>
                  <a:schemeClr val="bg1"/>
                </a:solidFill>
                <a:effectLst/>
                <a:latin typeface="Times New Roman" panose="02020603050405020304" pitchFamily="18" charset="0"/>
                <a:ea typeface="Times New Roman" panose="02020603050405020304" pitchFamily="18" charset="0"/>
              </a:rPr>
              <a:t>10</a:t>
            </a:r>
            <a:endParaRPr lang="en-IN" sz="24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US" sz="2400" dirty="0">
                <a:solidFill>
                  <a:schemeClr val="bg1"/>
                </a:solidFill>
                <a:effectLst/>
                <a:latin typeface="Times New Roman" panose="02020603050405020304" pitchFamily="18" charset="0"/>
                <a:ea typeface="Times New Roman" panose="02020603050405020304" pitchFamily="18" charset="0"/>
              </a:rPr>
              <a:t>20</a:t>
            </a:r>
            <a:endParaRPr lang="en-IN" sz="2400" dirty="0">
              <a:solidFill>
                <a:schemeClr val="bg1"/>
              </a:solidFill>
              <a:effectLst/>
              <a:latin typeface="Times New Roman" panose="02020603050405020304" pitchFamily="18" charset="0"/>
              <a:ea typeface="Times New Roman" panose="02020603050405020304" pitchFamily="18" charset="0"/>
            </a:endParaRPr>
          </a:p>
          <a:p>
            <a:pPr>
              <a:spcAft>
                <a:spcPts val="0"/>
              </a:spcAft>
            </a:pPr>
            <a:r>
              <a:rPr lang="en-US" sz="2400" dirty="0">
                <a:solidFill>
                  <a:schemeClr val="bg1"/>
                </a:solidFill>
                <a:effectLst/>
                <a:latin typeface="Times New Roman" panose="02020603050405020304" pitchFamily="18" charset="0"/>
                <a:ea typeface="Times New Roman" panose="02020603050405020304" pitchFamily="18" charset="0"/>
              </a:rPr>
              <a:t>10 + 20 = 30</a:t>
            </a:r>
            <a:endParaRPr lang="en-IN" sz="2400" dirty="0">
              <a:solidFill>
                <a:schemeClr val="bg1"/>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497871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8ABA-DA63-2E4B-84C6-C8B8F7BE443D}"/>
              </a:ext>
            </a:extLst>
          </p:cNvPr>
          <p:cNvSpPr>
            <a:spLocks noGrp="1"/>
          </p:cNvSpPr>
          <p:nvPr>
            <p:ph type="title"/>
          </p:nvPr>
        </p:nvSpPr>
        <p:spPr/>
        <p:txBody>
          <a:bodyPr/>
          <a:lstStyle/>
          <a:p>
            <a:r>
              <a:rPr lang="en-US" dirty="0"/>
              <a:t>PROBLEM B</a:t>
            </a:r>
          </a:p>
        </p:txBody>
      </p:sp>
      <p:sp>
        <p:nvSpPr>
          <p:cNvPr id="3" name="Content Placeholder 2">
            <a:extLst>
              <a:ext uri="{FF2B5EF4-FFF2-40B4-BE49-F238E27FC236}">
                <a16:creationId xmlns:a16="http://schemas.microsoft.com/office/drawing/2014/main" id="{D8D191C3-38E1-974F-9590-C613A999730D}"/>
              </a:ext>
            </a:extLst>
          </p:cNvPr>
          <p:cNvSpPr>
            <a:spLocks noGrp="1"/>
          </p:cNvSpPr>
          <p:nvPr>
            <p:ph idx="1"/>
          </p:nvPr>
        </p:nvSpPr>
        <p:spPr>
          <a:xfrm>
            <a:off x="1371599" y="1591733"/>
            <a:ext cx="10329333" cy="5046134"/>
          </a:xfrm>
        </p:spPr>
        <p:txBody>
          <a:bodyPr>
            <a:normAutofit lnSpcReduction="10000"/>
          </a:bodyPr>
          <a:lstStyle/>
          <a:p>
            <a:pPr marL="0" indent="0">
              <a:buNone/>
            </a:pPr>
            <a:r>
              <a:rPr lang="en-IN" b="1" dirty="0"/>
              <a:t>Write a simple program to set up a return status for a function. Use it to return a value of 8 for a function.</a:t>
            </a:r>
          </a:p>
          <a:p>
            <a:pPr marL="0" indent="0">
              <a:buNone/>
            </a:pPr>
            <a:r>
              <a:rPr lang="en-IN" b="1" dirty="0"/>
              <a:t>Learning Outcome:</a:t>
            </a:r>
            <a:r>
              <a:rPr lang="en-IN" dirty="0"/>
              <a:t> In most programming languages, you can return a value for the functions meaning the function will route the data back to the original calling location. However, Bash doesn’t offer support for returning a value when a function is called. This exercise will help students define the return status of a function.</a:t>
            </a:r>
          </a:p>
          <a:p>
            <a:r>
              <a:rPr lang="en-IN" dirty="0"/>
              <a:t>You can set a return status which makes the program similar to the one with an exit status. Thus, after the function is complete, it will show the status of the last executed statement in the function as the return value.</a:t>
            </a:r>
          </a:p>
          <a:p>
            <a:r>
              <a:rPr lang="en-IN" dirty="0"/>
              <a:t>For success status, it will return 0 and for failure, it will return any number between 1-255 range.</a:t>
            </a:r>
          </a:p>
          <a:p>
            <a:pPr lvl="0"/>
            <a:r>
              <a:rPr lang="en-IN" dirty="0"/>
              <a:t>In this program, we will use the 'return' keyword to indicate the return status.</a:t>
            </a:r>
          </a:p>
          <a:p>
            <a:pPr lvl="0"/>
            <a:r>
              <a:rPr lang="en-IN" dirty="0"/>
              <a:t>We will use the $? variable to display the stored return value (8 in this case).</a:t>
            </a:r>
          </a:p>
          <a:p>
            <a:pPr lvl="0"/>
            <a:r>
              <a:rPr lang="en-IN" dirty="0"/>
              <a:t>The return statement will terminate the function and it will work as the function’s exit status.</a:t>
            </a:r>
          </a:p>
          <a:p>
            <a:endParaRPr lang="en-IN" dirty="0"/>
          </a:p>
          <a:p>
            <a:pPr marL="0" indent="0">
              <a:buNone/>
            </a:pPr>
            <a:endParaRPr lang="en-IN" dirty="0"/>
          </a:p>
          <a:p>
            <a:pPr marL="0" indent="0">
              <a:buNone/>
            </a:pPr>
            <a:endParaRPr lang="en-IN" dirty="0"/>
          </a:p>
          <a:p>
            <a:endParaRPr lang="en-US" dirty="0"/>
          </a:p>
        </p:txBody>
      </p:sp>
    </p:spTree>
    <p:extLst>
      <p:ext uri="{BB962C8B-B14F-4D97-AF65-F5344CB8AC3E}">
        <p14:creationId xmlns:p14="http://schemas.microsoft.com/office/powerpoint/2010/main" val="2568978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2A137-4B39-B741-A893-635B7C0A32B8}"/>
              </a:ext>
            </a:extLst>
          </p:cNvPr>
          <p:cNvSpPr>
            <a:spLocks noGrp="1"/>
          </p:cNvSpPr>
          <p:nvPr>
            <p:ph type="title"/>
          </p:nvPr>
        </p:nvSpPr>
        <p:spPr/>
        <p:txBody>
          <a:bodyPr/>
          <a:lstStyle/>
          <a:p>
            <a:r>
              <a:rPr lang="en-US" dirty="0"/>
              <a:t>PROBLEM B</a:t>
            </a:r>
            <a:br>
              <a:rPr lang="en-US" dirty="0"/>
            </a:br>
            <a:r>
              <a:rPr lang="en-US" sz="2800" dirty="0"/>
              <a:t>Pseudocode and Flowchart</a:t>
            </a:r>
          </a:p>
        </p:txBody>
      </p:sp>
      <p:sp>
        <p:nvSpPr>
          <p:cNvPr id="3" name="Content Placeholder 2">
            <a:extLst>
              <a:ext uri="{FF2B5EF4-FFF2-40B4-BE49-F238E27FC236}">
                <a16:creationId xmlns:a16="http://schemas.microsoft.com/office/drawing/2014/main" id="{C2DE0900-3BE8-8C4F-BB41-77A1D51400A3}"/>
              </a:ext>
            </a:extLst>
          </p:cNvPr>
          <p:cNvSpPr>
            <a:spLocks noGrp="1"/>
          </p:cNvSpPr>
          <p:nvPr>
            <p:ph idx="1"/>
          </p:nvPr>
        </p:nvSpPr>
        <p:spPr>
          <a:xfrm>
            <a:off x="795867" y="2171700"/>
            <a:ext cx="6502400" cy="3581400"/>
          </a:xfrm>
          <a:ln>
            <a:solidFill>
              <a:prstClr val="black"/>
            </a:solidFill>
          </a:ln>
        </p:spPr>
        <p:txBody>
          <a:bodyPr>
            <a:normAutofit fontScale="70000" lnSpcReduction="20000"/>
          </a:bodyPr>
          <a:lstStyle/>
          <a:p>
            <a:pPr marL="0" indent="0">
              <a:buNone/>
            </a:pPr>
            <a:r>
              <a:rPr lang="en-US" dirty="0"/>
              <a:t>The following is a program that will display 8 as the return status of the function.</a:t>
            </a:r>
          </a:p>
          <a:p>
            <a:pPr marL="0" indent="0">
              <a:buNone/>
            </a:pPr>
            <a:r>
              <a:rPr lang="en-US" dirty="0"/>
              <a:t> </a:t>
            </a:r>
          </a:p>
          <a:p>
            <a:pPr marL="0" indent="0">
              <a:buNone/>
            </a:pPr>
            <a:r>
              <a:rPr lang="en-US" dirty="0"/>
              <a:t>Define the function name ()</a:t>
            </a:r>
          </a:p>
          <a:p>
            <a:pPr marL="0" indent="0">
              <a:buNone/>
            </a:pPr>
            <a:r>
              <a:rPr lang="en-US" dirty="0"/>
              <a:t>{</a:t>
            </a:r>
          </a:p>
          <a:p>
            <a:pPr marL="0" indent="0">
              <a:buNone/>
            </a:pPr>
            <a:r>
              <a:rPr lang="en-US" dirty="0"/>
              <a:t>Use echo statement to pass argument number 1 to the function</a:t>
            </a:r>
          </a:p>
          <a:p>
            <a:pPr marL="0" indent="0">
              <a:buNone/>
            </a:pPr>
            <a:r>
              <a:rPr lang="en-US" dirty="0"/>
              <a:t>Use the return variable to specify the function’s status = 8</a:t>
            </a:r>
          </a:p>
          <a:p>
            <a:pPr marL="0" indent="0">
              <a:buNone/>
            </a:pPr>
            <a:r>
              <a:rPr lang="en-US" dirty="0"/>
              <a:t>}</a:t>
            </a:r>
          </a:p>
          <a:p>
            <a:pPr marL="0" indent="0">
              <a:buNone/>
            </a:pPr>
            <a:r>
              <a:rPr lang="en-US" dirty="0"/>
              <a:t>Invoke the function with User</a:t>
            </a:r>
          </a:p>
          <a:p>
            <a:pPr marL="0" indent="0">
              <a:buNone/>
            </a:pPr>
            <a:r>
              <a:rPr lang="en-US" dirty="0"/>
              <a:t>Invoke the function with Reader</a:t>
            </a:r>
          </a:p>
          <a:p>
            <a:pPr marL="0" indent="0">
              <a:buNone/>
            </a:pPr>
            <a:r>
              <a:rPr lang="en-US" dirty="0"/>
              <a:t>Use the $? variable to display the stored return value.</a:t>
            </a:r>
          </a:p>
          <a:p>
            <a:pPr marL="0" indent="0">
              <a:buNone/>
            </a:pPr>
            <a:r>
              <a:rPr lang="en-US" dirty="0"/>
              <a:t> </a:t>
            </a:r>
          </a:p>
          <a:p>
            <a:endParaRPr lang="en-US" dirty="0"/>
          </a:p>
        </p:txBody>
      </p:sp>
      <p:pic>
        <p:nvPicPr>
          <p:cNvPr id="4" name="Picture 3">
            <a:extLst>
              <a:ext uri="{FF2B5EF4-FFF2-40B4-BE49-F238E27FC236}">
                <a16:creationId xmlns:a16="http://schemas.microsoft.com/office/drawing/2014/main" id="{59C9FFDD-B02E-7141-88EC-77D965D36697}"/>
              </a:ext>
            </a:extLst>
          </p:cNvPr>
          <p:cNvPicPr/>
          <p:nvPr/>
        </p:nvPicPr>
        <p:blipFill>
          <a:blip r:embed="rId2"/>
          <a:stretch>
            <a:fillRect/>
          </a:stretch>
        </p:blipFill>
        <p:spPr>
          <a:xfrm>
            <a:off x="7874000" y="2171700"/>
            <a:ext cx="3996690" cy="3552190"/>
          </a:xfrm>
          <a:prstGeom prst="rect">
            <a:avLst/>
          </a:prstGeom>
        </p:spPr>
      </p:pic>
    </p:spTree>
    <p:extLst>
      <p:ext uri="{BB962C8B-B14F-4D97-AF65-F5344CB8AC3E}">
        <p14:creationId xmlns:p14="http://schemas.microsoft.com/office/powerpoint/2010/main" val="3764133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7D6B7-F038-5041-9B5F-85A011A53423}"/>
              </a:ext>
            </a:extLst>
          </p:cNvPr>
          <p:cNvSpPr>
            <a:spLocks noGrp="1"/>
          </p:cNvSpPr>
          <p:nvPr>
            <p:ph type="title"/>
          </p:nvPr>
        </p:nvSpPr>
        <p:spPr>
          <a:xfrm>
            <a:off x="1371600" y="230718"/>
            <a:ext cx="9601200" cy="1485900"/>
          </a:xfrm>
        </p:spPr>
        <p:txBody>
          <a:bodyPr/>
          <a:lstStyle/>
          <a:p>
            <a:r>
              <a:rPr lang="en-US" dirty="0"/>
              <a:t>PROBLEM B</a:t>
            </a:r>
            <a:br>
              <a:rPr lang="en-US" dirty="0"/>
            </a:br>
            <a:r>
              <a:rPr lang="en-US" sz="2800" dirty="0"/>
              <a:t>Script and Output</a:t>
            </a:r>
          </a:p>
        </p:txBody>
      </p:sp>
      <p:sp>
        <p:nvSpPr>
          <p:cNvPr id="3" name="Content Placeholder 2">
            <a:extLst>
              <a:ext uri="{FF2B5EF4-FFF2-40B4-BE49-F238E27FC236}">
                <a16:creationId xmlns:a16="http://schemas.microsoft.com/office/drawing/2014/main" id="{79937922-0F66-5449-9076-093A2F6A638C}"/>
              </a:ext>
            </a:extLst>
          </p:cNvPr>
          <p:cNvSpPr>
            <a:spLocks noGrp="1"/>
          </p:cNvSpPr>
          <p:nvPr>
            <p:ph idx="1"/>
          </p:nvPr>
        </p:nvSpPr>
        <p:spPr>
          <a:xfrm>
            <a:off x="4385734" y="1439334"/>
            <a:ext cx="4927600" cy="3581400"/>
          </a:xfrm>
          <a:ln>
            <a:solidFill>
              <a:prstClr val="black"/>
            </a:solidFill>
          </a:ln>
        </p:spPr>
        <p:txBody>
          <a:bodyPr>
            <a:normAutofit fontScale="85000" lnSpcReduction="20000"/>
          </a:bodyPr>
          <a:lstStyle/>
          <a:p>
            <a:pPr marL="0" indent="0">
              <a:buNone/>
            </a:pPr>
            <a:r>
              <a:rPr lang="en-US" dirty="0"/>
              <a:t>#!/bin/bash  </a:t>
            </a:r>
          </a:p>
          <a:p>
            <a:pPr marL="0" indent="0">
              <a:buNone/>
            </a:pPr>
            <a:r>
              <a:rPr lang="en-US" dirty="0"/>
              <a:t>  </a:t>
            </a:r>
          </a:p>
          <a:p>
            <a:pPr marL="0" indent="0">
              <a:buNone/>
            </a:pPr>
            <a:r>
              <a:rPr lang="en-US" dirty="0" err="1"/>
              <a:t>func_stat</a:t>
            </a:r>
            <a:r>
              <a:rPr lang="en-US" dirty="0"/>
              <a:t> () {  </a:t>
            </a:r>
          </a:p>
          <a:p>
            <a:pPr marL="0" indent="0">
              <a:buNone/>
            </a:pPr>
            <a:r>
              <a:rPr lang="en-US" dirty="0"/>
              <a:t>    echo Greetings $1  </a:t>
            </a:r>
          </a:p>
          <a:p>
            <a:pPr marL="0" indent="0">
              <a:buNone/>
            </a:pPr>
            <a:r>
              <a:rPr lang="en-US" dirty="0"/>
              <a:t>    return 8  </a:t>
            </a:r>
          </a:p>
          <a:p>
            <a:pPr marL="0" indent="0">
              <a:buNone/>
            </a:pPr>
            <a:r>
              <a:rPr lang="en-US" dirty="0"/>
              <a:t>}  </a:t>
            </a:r>
          </a:p>
          <a:p>
            <a:pPr marL="0" indent="0">
              <a:buNone/>
            </a:pPr>
            <a:r>
              <a:rPr lang="en-US" dirty="0"/>
              <a:t>  </a:t>
            </a:r>
          </a:p>
          <a:p>
            <a:pPr marL="0" indent="0">
              <a:buNone/>
            </a:pPr>
            <a:r>
              <a:rPr lang="en-US" dirty="0" err="1"/>
              <a:t>func_stat</a:t>
            </a:r>
            <a:r>
              <a:rPr lang="en-US" dirty="0"/>
              <a:t> User  </a:t>
            </a:r>
          </a:p>
          <a:p>
            <a:pPr marL="0" indent="0">
              <a:buNone/>
            </a:pPr>
            <a:r>
              <a:rPr lang="en-US" dirty="0" err="1"/>
              <a:t>func_stat</a:t>
            </a:r>
            <a:r>
              <a:rPr lang="en-US" dirty="0"/>
              <a:t> Reader  </a:t>
            </a:r>
          </a:p>
          <a:p>
            <a:pPr marL="0" indent="0">
              <a:buNone/>
            </a:pPr>
            <a:r>
              <a:rPr lang="en-US" dirty="0"/>
              <a:t>echo “The previous function returned a value of $?”  </a:t>
            </a:r>
          </a:p>
          <a:p>
            <a:endParaRPr lang="en-US" dirty="0"/>
          </a:p>
        </p:txBody>
      </p:sp>
      <p:pic>
        <p:nvPicPr>
          <p:cNvPr id="4" name="Picture 3">
            <a:extLst>
              <a:ext uri="{FF2B5EF4-FFF2-40B4-BE49-F238E27FC236}">
                <a16:creationId xmlns:a16="http://schemas.microsoft.com/office/drawing/2014/main" id="{3C4D71CD-0960-C04E-B418-D8327B268999}"/>
              </a:ext>
            </a:extLst>
          </p:cNvPr>
          <p:cNvPicPr/>
          <p:nvPr/>
        </p:nvPicPr>
        <p:blipFill>
          <a:blip r:embed="rId2"/>
          <a:stretch>
            <a:fillRect/>
          </a:stretch>
        </p:blipFill>
        <p:spPr>
          <a:xfrm>
            <a:off x="1850994" y="5147733"/>
            <a:ext cx="9601200" cy="1350721"/>
          </a:xfrm>
          <a:prstGeom prst="rect">
            <a:avLst/>
          </a:prstGeom>
        </p:spPr>
      </p:pic>
    </p:spTree>
    <p:extLst>
      <p:ext uri="{BB962C8B-B14F-4D97-AF65-F5344CB8AC3E}">
        <p14:creationId xmlns:p14="http://schemas.microsoft.com/office/powerpoint/2010/main" val="3932380777"/>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0</TotalTime>
  <Words>1055</Words>
  <Application>Microsoft Office PowerPoint</Application>
  <PresentationFormat>Widescreen</PresentationFormat>
  <Paragraphs>166</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Franklin Gothic Book</vt:lpstr>
      <vt:lpstr>Times New Roman</vt:lpstr>
      <vt:lpstr>Crop</vt:lpstr>
      <vt:lpstr>Part-2: FUNCTIONS</vt:lpstr>
      <vt:lpstr>QUICK REVISION</vt:lpstr>
      <vt:lpstr>PROBLEM A</vt:lpstr>
      <vt:lpstr>PROBLEM A Pseudocode</vt:lpstr>
      <vt:lpstr>PROBLEM A Script</vt:lpstr>
      <vt:lpstr>PROBLEM A Flowchart and Output</vt:lpstr>
      <vt:lpstr>PROBLEM B</vt:lpstr>
      <vt:lpstr>PROBLEM B Pseudocode and Flowchart</vt:lpstr>
      <vt:lpstr>PROBLEM B Script and Output</vt:lpstr>
      <vt:lpstr>PROBLEM C</vt:lpstr>
      <vt:lpstr>PROBLEM C Pseudocode and Flowchart</vt:lpstr>
      <vt:lpstr>PROBLEM C Script and Output</vt:lpstr>
      <vt:lpstr>PROBLEM D</vt:lpstr>
      <vt:lpstr>PROBLEM D Pseudocode and Flowchart</vt:lpstr>
      <vt:lpstr>PROBLEM D Script and Output</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2020-11-08T01:31:31Z</dcterms:created>
  <dcterms:modified xsi:type="dcterms:W3CDTF">2020-12-03T16:20:54Z</dcterms:modified>
</cp:coreProperties>
</file>

<file path=docProps/thumbnail.jpeg>
</file>